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70" r:id="rId6"/>
    <p:sldId id="271" r:id="rId7"/>
    <p:sldId id="265" r:id="rId8"/>
    <p:sldId id="273" r:id="rId9"/>
    <p:sldId id="274" r:id="rId10"/>
    <p:sldId id="260" r:id="rId11"/>
    <p:sldId id="261" r:id="rId12"/>
    <p:sldId id="266" r:id="rId13"/>
    <p:sldId id="262" r:id="rId14"/>
    <p:sldId id="272" r:id="rId15"/>
    <p:sldId id="263" r:id="rId16"/>
    <p:sldId id="268" r:id="rId1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7"/>
    <a:srgbClr val="9D9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19641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56175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017851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15953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6680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67478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69329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938014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33441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87319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24182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52B7-231B-45D2-96FD-5DC0460E9E84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9861-7CF6-44C9-98E7-3CD8FCC4B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7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1623" y="6381329"/>
            <a:ext cx="9144000" cy="476672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962141"/>
            <a:ext cx="9144000" cy="1347179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24" y="6373480"/>
            <a:ext cx="2207359" cy="48452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C:\Users\rizaeva\Desktop\РЦК\Фирменный стиль\Банне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5601"/>
          <a:stretch/>
        </p:blipFill>
        <p:spPr bwMode="auto">
          <a:xfrm>
            <a:off x="-11623" y="616744"/>
            <a:ext cx="9192135" cy="43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07941" y="6373480"/>
            <a:ext cx="2207359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7632"/>
            <a:ext cx="9144000" cy="654376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971996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ПРИОРИТЕТНЫЙ ПРОЕКТ</a:t>
            </a:r>
          </a:p>
          <a:p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</a:t>
            </a:r>
          </a:p>
          <a:p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АЛЛЕЯ  ПО  УЛ.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 КУРЧЕНКО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Г.П. ТАЁЖНЫЙ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0493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611560" y="764704"/>
            <a:ext cx="808186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ct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spcBef>
                <a:spcPct val="0"/>
              </a:spcBef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ИНФОРМАЦИЯ ОБ ИСТОЧНИКАХ ФИНАНСИРОВАНИЯ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87352"/>
              </p:ext>
            </p:extLst>
          </p:nvPr>
        </p:nvGraphicFramePr>
        <p:xfrm>
          <a:off x="611560" y="1268760"/>
          <a:ext cx="7794948" cy="4308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954"/>
                <a:gridCol w="2598497"/>
                <a:gridCol w="2598497"/>
              </a:tblGrid>
              <a:tr h="62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Источник финансирования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Объём финансирования, </a:t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тыс. руб.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г.п. Таёжный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241,101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8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Ханты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Мансийского автономного округа – Югры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846,264 тыс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Российской Федерации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1 323,645 тыс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411,011 тыс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43777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435073" y="-99392"/>
            <a:ext cx="8350696" cy="54381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Общие сведения об инструментах вовлечения граждан в процесс благоустройства, проведенных в муниципальном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образовании: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заседания общественной комиссии городского поселения Таёжный по обеспечению реализации приоритетного проекта «Формирование комфортной городской среды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молодёжного общественного Совета при главе г.п. Таёжный.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проведение экспресс-опроса жителей, посредством анкетирования среди коллективов учреждений, проведения голосования в социальных сетях</a:t>
            </a: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обсуждения с представителями заинтересованных лиц дизайн-проекта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дизайн-проект объекта утверждён решением общественной комиссии городского поселения Таёжный по обеспечению реализации приоритетного проекта «Формирование комфортной городской среды», протокол № 3 от 21.11.2019 г. (пункт 2.1.).</a:t>
            </a:r>
          </a:p>
          <a:p>
            <a:pPr marL="0" lvl="1" algn="just">
              <a:spcBef>
                <a:spcPct val="0"/>
              </a:spcBef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Фотографии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проводимых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№ 11.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ИНФОРМАЦИЯ О ВОВЛЕЧЕНИИ НАСЕЛЕНИЯ В ПРОЦЕСС БЛАГОУСТРОЙСТВА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4535" y="836712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5308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ИНФОРМАЦИЯ О ВОВЛЕЧЕНИИ НАСЕЛЕНИЯ </a:t>
            </a:r>
            <a:r>
              <a:rPr lang="ru-RU" sz="2000" b="1" dirty="0" smtClean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ПРОЦЕСС БЛАГОУСТРОЙСТВА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11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5320" y="779225"/>
            <a:ext cx="8205515" cy="5073606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D9D9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071547"/>
            <a:ext cx="821537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ЗАСЕДАНИЕ ОБЩЕСТВЕННОЙ КОМИССИИ 21.11.2018 г.</a:t>
            </a:r>
            <a:endParaRPr lang="ru-RU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786059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200" b="1" dirty="0" smtClean="0">
              <a:solidFill>
                <a:srgbClr val="003300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endParaRPr lang="ru-RU" sz="1200" b="1" dirty="0">
              <a:solidFill>
                <a:srgbClr val="003300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rgbClr val="003300"/>
              </a:solidFill>
              <a:latin typeface="Calibri Light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ЗАСЕДАНИЕ МОЛОДЁЖНОГО СОВЕТА  25.11.2018 г.</a:t>
            </a:r>
            <a:endParaRPr lang="ru-RU" sz="12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60" y="4500570"/>
            <a:ext cx="821530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200" b="1" dirty="0">
              <a:solidFill>
                <a:srgbClr val="003300"/>
              </a:solidFill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Аллея\заседание по аллее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2501102" cy="18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Аллея\заседание по алле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2764142" cy="18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Аллея\по аллее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31" y="3558948"/>
            <a:ext cx="2880321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827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836711"/>
            <a:ext cx="8350696" cy="5306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Обеспечение доступности объекта проектирования для инвалидов и маломобильных групп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населения: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поверхности входов в аллею расположены на уровне рельефа (без впадин, бордюров, канав и т.п.), ширина основного входа 4 метра.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экологичность и комфорт благоустраиваемой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территории: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места для отдыха (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скамейки), санитарные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элементы (урны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конструкция для фотозоны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формируются из природных экологически чистых материалов.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применении технологий «умного города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проектом не предполагается.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Синхронизация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выполнения работ в рамках муниципальной программы 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реализуемыми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образованиях федеральными, региональными и муниципальными программами (планами) строительства (реконструкции, ремонта) объектов недвижимого имущества, программ по ремонту и модернизации инженерных сетей и иных объектов, расположенных на соответствующей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территории: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 реализуется согласно муниципальной программе «Формирование комфортной городской среды на территории городского поселения Таёжный», синхронизированной в соответствующей части с муниципальной программой «Формирование комфортной городской среды на территории Советского района».</a:t>
            </a: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ОПИСАНИЕ ДОПОЛНИТЕЛЬНЫХ МЕРОПРИЯТИЙ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0048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836711"/>
            <a:ext cx="8350696" cy="516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всесезонности использования проекта: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планируется всесезонное обслуживание (контроль состояния элементов в пригодном к безопасном эксплуатации состоянии, уборка мусора,  очистка от снега территории и парковой мебели) аллеи по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ул. Н. Курченко силами и средствами администрации г.п. Таёжный.</a:t>
            </a: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культурно-массовых, спортивных и иных мероприятий, планируемых к проведению на территории объекта благоустройства (для общественных территорий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досуг в период летних каникул с привлечением волонтёрских организаций, клубов по интересам, тематические мероприятия, чтение и поэзия, фото выставки.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 планируемой эксплуатации объекта благоустройства (для общественных территорий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совместный неорганизованный отдых детей и родителей, неорганизованный досуг граждан пенсионного возраста,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досуг в период летних каникул с привлечением волонтёрской организации г.п. Таёжный,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тематические мероприятия.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(в том числе визуализированный) элементов благоустройства,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предлагаемых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размещению на соответствующей территории (указывается в приложении к презентации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№ 8.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ОПИСАНИЕ ДОПОЛНИТЕЛЬНЫХ МЕРОПРИЯТИЙ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2910" y="857232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0048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42730" y="776931"/>
            <a:ext cx="8350696" cy="5438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Уменьшение пользования личным автомобильным транспортом в пользу общественного транспорта либо пеших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прогулок: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предусмотрено, проект не относится к сфере оптимизации транспортной инфраструктуры, в т.ч. объектам, существенно влияющих на транспортную инфраструктуру.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новых объектов осуществления предпринимательской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деятельности: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предусмотрено, проект является некоммерческим.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потребления энергии или других ресурсов на территории данного муниципального образования при сохранении качества жизни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населения: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предусмотрено, проект не реализуется в рамках программ энерго-, ресурсо-, сбережения и сохранения.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Экономия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средств бюджетов и увеличению доходов МО (планируемые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показатели):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предусмотрено, проект является некоммерческим.</a:t>
            </a:r>
            <a:endParaRPr lang="ru-RU" sz="1600" dirty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здоровья населения и снижению угрозы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травматизма: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безопасных условий для круглогодичного досуга всех возрастных категорий населения.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Иное: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уникального и уютного пространства для комфортного проведения досуга и отдыха населения.</a:t>
            </a:r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ОЖИДАЕМЫЕ СОЦИАЛЬНО-ЭКОНОМИЧЕСКИЕ ЭФФЕКТЫ </a:t>
            </a:r>
            <a:r>
              <a:rPr lang="ru-RU" sz="2000" b="1" dirty="0" smtClean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РЕАЛИЗАЦИИ ПРОЕКТА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7359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zaeva\Desktop\РЦК\Фирменный стиль\Г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3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229200"/>
            <a:ext cx="2207359" cy="4845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36096" y="5229200"/>
            <a:ext cx="2592288" cy="484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3538" y="3284984"/>
            <a:ext cx="9143999" cy="133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СРЕДА</a:t>
            </a: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www.gorsreda86.ugraces.ru</a:t>
            </a:r>
            <a:endParaRPr lang="ru-RU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652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342730" y="764704"/>
            <a:ext cx="8350696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Наименование проекта по благоустройству </a:t>
            </a:r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территории: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ллея по ул. Н. Курченко, г.п.Таёжный.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Местоположение </a:t>
            </a:r>
            <a:r>
              <a:rPr lang="ru-RU" sz="1600" dirty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благоустройства: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Ханты-Мансийский автономный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округ – Югра, Советский район, г.п. Таёжный, ул. Н. Курченко.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1600" dirty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по текущему использованию </a:t>
            </a:r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территории: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используется.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Обоснование </a:t>
            </a:r>
            <a:r>
              <a:rPr lang="ru-RU" sz="1600" dirty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необходимости благоустройства данной территории и постановка целей и задач </a:t>
            </a:r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создание общественного  пространства для комфортного досуга и отдыха жителей поселения всех категорий.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+mj-lt"/>
              <a:buAutoNum type="arabicPeriod"/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Фотофиксация</a:t>
            </a:r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текущей </a:t>
            </a:r>
            <a:r>
              <a:rPr lang="ru-RU" sz="1600" dirty="0" smtClean="0">
                <a:solidFill>
                  <a:srgbClr val="575756"/>
                </a:solidFill>
                <a:latin typeface="Times New Roman" pitchFamily="18" charset="0"/>
                <a:cs typeface="Times New Roman" pitchFamily="18" charset="0"/>
              </a:rPr>
              <a:t>ситуации: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слайд № 3.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689248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9357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8652" y="1052736"/>
            <a:ext cx="8205515" cy="5073606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D9D9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2831647" y="3078113"/>
            <a:ext cx="329316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pic>
        <p:nvPicPr>
          <p:cNvPr id="4" name="Picture 4" descr="C:\Users\User\Desktop\Аллея\фото аллеи Курченко\IMG_20191126_14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0" y="-20955000"/>
            <a:ext cx="8028000" cy="107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0982"/>
            <a:ext cx="3600400" cy="4499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33716"/>
            <a:ext cx="3671765" cy="45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60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65284" y="620688"/>
            <a:ext cx="8350696" cy="5155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Описание основной концептуальной идеи, идентичности объекта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благоустройства</a:t>
            </a:r>
            <a:b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для общественной территории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):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Предполагаемый проект предусматривает обустройство общественного пространства для повседневного отдыха и досуговой деятельности в комфортных условиях всех категорий населения.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роект послужит местом притяжения творческих сообществ и молодёжи.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элементы благоустройства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придадут аллее уникальный стиль и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гармонию,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создавая уютное и комфортабельное пространство, в котором всегда приятно находится. </a:t>
            </a: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Описание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проектных решений, включая применение комплексного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подхода</a:t>
            </a:r>
            <a:b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при благоустройстве </a:t>
            </a:r>
            <a:r>
              <a:rPr lang="ru-RU" sz="1600" b="1" dirty="0">
                <a:latin typeface="Times New Roman" pitchFamily="18" charset="0"/>
                <a:ea typeface="+mj-ea"/>
                <a:cs typeface="Times New Roman" pitchFamily="18" charset="0"/>
              </a:rPr>
              <a:t>общественных </a:t>
            </a:r>
            <a:r>
              <a:rPr lang="ru-RU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территорий: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Предлагаемый проект благоустройства аллеи представляет собой общественную территорию прямоугольной формы протяженностью 150 м, предусматривающей пешеходную зону  из тротуарной плитки, зоны для отдыха (скамейки), арт-объект для фотосессии (дизайнерская скамейка), санитарные элементы (урны), информационные стенды, входную группу. Объект находится в центральной части поселения, в шаговой доступности расположено более  десяти многоквартирных  и двухквартирных жилых домов, а так же объекты социальной инфраструктуры (амбулатория, детский сад, школа, магазины).</a:t>
            </a:r>
            <a:endParaRPr lang="ru-RU" sz="1600" dirty="0">
              <a:solidFill>
                <a:srgbClr val="57575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772704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ОПИСАНИЕ КОНЦЕПТУАЛЬНЫХ И ПРОЕКТНЫХ РЕШЕНИЙ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42730" y="845515"/>
            <a:ext cx="8350696" cy="5155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just">
              <a:spcBef>
                <a:spcPct val="0"/>
              </a:spcBef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Основные технико-экономические показатели: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слайд № 6.</a:t>
            </a:r>
            <a:endParaRPr lang="ru-RU" sz="1600" dirty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solidFill>
                <a:srgbClr val="57575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Визуальные образы и схемы благоустраиваемой территории: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№ 7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Описание концептуальных и проектных решений: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 № 8</a:t>
            </a: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Минимальный/дополнительный перечень видов работ по благоустройству (для дворовых территорий МКД):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 не является дворовой территорией МКД.</a:t>
            </a: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Иные виды работ по благоустройству (для дворовых территорий МКД):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объект не является дворовой территорией МКД.</a:t>
            </a:r>
          </a:p>
          <a:p>
            <a:pPr marL="0" lvl="1" algn="just">
              <a:spcBef>
                <a:spcPct val="0"/>
              </a:spcBef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Сроки и этапы реализации проекта:</a:t>
            </a: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этап. Подготовительный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(разработка, общественное обсуждение, утверждение необходимой документации проекта). </a:t>
            </a:r>
          </a:p>
          <a:p>
            <a:pPr marL="0" lvl="1" algn="just">
              <a:spcBef>
                <a:spcPct val="0"/>
              </a:spcBef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оябрь 2019г. – декабрь 2019 г.</a:t>
            </a: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этап. Основной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(проведение необходимых закупок, выполнение и приёмка работ).</a:t>
            </a:r>
          </a:p>
          <a:p>
            <a:pPr marL="0" lvl="1" algn="just">
              <a:spcBef>
                <a:spcPct val="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Май 2020 г. – сентябрь 2020 г.</a:t>
            </a:r>
          </a:p>
          <a:p>
            <a:pPr marL="0" lvl="1" algn="just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 этап. Заключительный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(подготовка и предоставление необходимой отчётной документации).</a:t>
            </a:r>
          </a:p>
          <a:p>
            <a:pPr marL="0" lvl="1" algn="just">
              <a:spcBef>
                <a:spcPct val="0"/>
              </a:spcBef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Октябрь 2020 г. – ноябрь 2020 г.</a:t>
            </a:r>
          </a:p>
          <a:p>
            <a:pPr marL="342900" lvl="1" indent="374650">
              <a:spcBef>
                <a:spcPct val="0"/>
              </a:spcBef>
            </a:pP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2704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ОСНОВНЫЕ ТЕХНИКО-ЭКОНОМИЧЕСКИЕ ПОКАЗАТЕЛИ</a:t>
            </a:r>
            <a:endParaRPr lang="ru-RU" sz="2000" b="1" dirty="0">
              <a:solidFill>
                <a:srgbClr val="00A6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10165"/>
              </p:ext>
            </p:extLst>
          </p:nvPr>
        </p:nvGraphicFramePr>
        <p:xfrm>
          <a:off x="539552" y="1052733"/>
          <a:ext cx="8081283" cy="5038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0220"/>
                <a:gridCol w="4041063"/>
              </a:tblGrid>
              <a:tr h="354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Технико-экономический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1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Планируемые финансовые затраты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городского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Таёжный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241,101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Ханты – Мансийского автономного округа – Югры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846,264 тыс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Российской Федерации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1 323,645 тыс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411,011 тыс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характеристики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Длина аллеи по улице Н. Курченко 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метров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4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 аллеи по улице Н. Курченко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метров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9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аллеи по улице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Курченко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квадратных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метров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72704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ВИЗУАЛЬНЫЕ ОБРАЗЫ И СХЕМЫ БЛАГОУСТРАИВАЕМОЙ ТЕРРИТОРИИ</a:t>
            </a:r>
            <a:endParaRPr lang="ru-RU" sz="1600" b="1" dirty="0">
              <a:solidFill>
                <a:srgbClr val="00A6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7436" y="1058275"/>
            <a:ext cx="8205515" cy="5073606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D9D9C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55776" y="2780928"/>
            <a:ext cx="3888431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058275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ЛОКАЛИЗАЦИЯ НА КАРТЕ ПОСЕЛЕНИЯ УЧАСТКА,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ВЫДЕЛЕННОГО ДЛЯ ОБУСТРОЙСТВА АЛЛЕИ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расположенного в кадастровом квартале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86:09:0501002</a:t>
            </a:r>
            <a:r>
              <a:rPr lang="ru-RU" sz="1600" b="1" dirty="0">
                <a:latin typeface="Calibri Light" pitchFamily="34" charset="0"/>
                <a:cs typeface="Arial" pitchFamily="34" charset="0"/>
              </a:rPr>
              <a:t>)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>
                <a:latin typeface="Calibri Light" pitchFamily="34" charset="0"/>
                <a:cs typeface="Arial" pitchFamily="34" charset="0"/>
              </a:rPr>
              <a:t>	  - границы аллеи</a:t>
            </a:r>
            <a:endParaRPr lang="ru-RU" sz="1600" b="1" dirty="0"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4251"/>
            <a:ext cx="3805995" cy="291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4991"/>
            <a:ext cx="3576331" cy="418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79811" y="5728111"/>
            <a:ext cx="435329" cy="299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3544506">
            <a:off x="4266356" y="3445389"/>
            <a:ext cx="3563571" cy="2993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670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ВИЗУАЛЬНЫЕ ОБРАЗЫ И СХЕМЫ БЛАГОУСТРАИВАЕМОЙ ТЕРРИТОРИИ</a:t>
            </a:r>
            <a:endParaRPr lang="ru-RU" sz="1600" b="1" dirty="0">
              <a:solidFill>
                <a:srgbClr val="00A6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403" y="882125"/>
            <a:ext cx="8205515" cy="5073606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D9D9C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55776" y="2780928"/>
            <a:ext cx="3888431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15" y="888998"/>
            <a:ext cx="82153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Схема благоустройства Аллеи отдыха по ул.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Н.Курченко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Таёжный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>
                <a:latin typeface="Calibri Light" pitchFamily="34" charset="0"/>
                <a:cs typeface="Arial" pitchFamily="34" charset="0"/>
              </a:rPr>
              <a:t>	</a:t>
            </a:r>
            <a:endParaRPr lang="ru-RU" sz="1600" b="1" dirty="0"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5871"/>
            <a:ext cx="7662804" cy="465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5990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350696" cy="57606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00A6B7"/>
                </a:solidFill>
                <a:latin typeface="Times New Roman" pitchFamily="18" charset="0"/>
                <a:cs typeface="Times New Roman" pitchFamily="18" charset="0"/>
              </a:rPr>
              <a:t>ОПИСАНИЕ КОНЦЕПТУАЛЬНЫХ И ПРОЕКТНЫХ РЕШЕНИЙ</a:t>
            </a:r>
            <a:endParaRPr lang="ru-RU" sz="1600" b="1" dirty="0">
              <a:solidFill>
                <a:srgbClr val="00A6B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"/>
          <a:stretch/>
        </p:blipFill>
        <p:spPr>
          <a:xfrm>
            <a:off x="5832533" y="6126343"/>
            <a:ext cx="2788303" cy="7316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3123927" y="6129357"/>
            <a:ext cx="2708606" cy="731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r="2175"/>
          <a:stretch/>
        </p:blipFill>
        <p:spPr>
          <a:xfrm>
            <a:off x="415321" y="6129357"/>
            <a:ext cx="2708606" cy="731657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415321" y="764704"/>
            <a:ext cx="8205515" cy="0"/>
          </a:xfrm>
          <a:prstGeom prst="line">
            <a:avLst/>
          </a:prstGeom>
          <a:ln>
            <a:solidFill>
              <a:srgbClr val="E95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8620836" y="6207153"/>
            <a:ext cx="5040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</a:t>
            </a:r>
            <a:endParaRPr lang="ru-RU" sz="24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403" y="882125"/>
            <a:ext cx="8205515" cy="5073606"/>
          </a:xfrm>
          <a:prstGeom prst="rect">
            <a:avLst/>
          </a:prstGeom>
          <a:solidFill>
            <a:schemeClr val="bg1"/>
          </a:solidFill>
          <a:ln>
            <a:solidFill>
              <a:srgbClr val="9D9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D9D9C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55776" y="2780928"/>
            <a:ext cx="3888431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rgbClr val="9D9D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058275"/>
            <a:ext cx="821537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ДИЗАЙН - ПРОЕКТ ОБУСТРОЙСТВА АЛЛЕИ ПО УЛ.Н.КРЧЕНКО, Г.П.ТАЁЖНЫЙ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86454"/>
            <a:ext cx="91440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>
                <a:latin typeface="Calibri Light" pitchFamily="34" charset="0"/>
                <a:cs typeface="Arial" pitchFamily="34" charset="0"/>
              </a:rPr>
              <a:t>	</a:t>
            </a:r>
            <a:endParaRPr lang="ru-RU" sz="1600" b="1" dirty="0">
              <a:latin typeface="Calibri Ligh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40094"/>
            <a:ext cx="6336704" cy="447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86808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647</Words>
  <Application>Microsoft Office PowerPoint</Application>
  <PresentationFormat>Экран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#ЖКХменяется</vt:lpstr>
      <vt:lpstr>ОБЩАЯ ИНФОРМАЦИЯ</vt:lpstr>
      <vt:lpstr>ОБЩАЯ ИНФОРМАЦИЯ</vt:lpstr>
      <vt:lpstr>ОПИСАНИЕ КОНЦЕПТУАЛЬНЫХ И ПРОЕКТНЫХ РЕШЕНИЙ</vt:lpstr>
      <vt:lpstr>ОПИСАНИЕ КОНЦЕПТУАЛЬНЫХ И ПРОЕКТНЫХ РЕШЕНИЙ</vt:lpstr>
      <vt:lpstr>ОСНОВНЫЕ ТЕХНИКО-ЭКОНОМИЧЕСКИЕ ПОКАЗАТЕЛИ</vt:lpstr>
      <vt:lpstr>ВИЗУАЛЬНЫЕ ОБРАЗЫ И СХЕМЫ БЛАГОУСТРАИВАЕМОЙ ТЕРРИТОРИИ</vt:lpstr>
      <vt:lpstr>ВИЗУАЛЬНЫЕ ОБРАЗЫ И СХЕМЫ БЛАГОУСТРАИВАЕМОЙ ТЕРРИТОРИИ</vt:lpstr>
      <vt:lpstr>ОПИСАНИЕ КОНЦЕПТУАЛЬНЫХ И ПРОЕКТНЫХ РЕШЕНИЙ</vt:lpstr>
      <vt:lpstr>ИНФОРМАЦИЯ ОБ ИСТОЧНИКАХ ФИНАНСИРОВАНИЯ ПРОЕКТА</vt:lpstr>
      <vt:lpstr>ИНФОРМАЦИЯ О ВОВЛЕЧЕНИИ НАСЕЛЕНИЯ В ПРОЦЕСС БЛАГОУСТРОЙСТВА</vt:lpstr>
      <vt:lpstr>ИНФОРМАЦИЯ О ВОВЛЕЧЕНИИ НАСЕЛЕНИЯ  В ПРОЦЕСС БЛАГОУСТРОЙСТВА</vt:lpstr>
      <vt:lpstr>ОПИСАНИЕ ДОПОЛНИТЕЛЬНЫХ МЕРОПРИЯТИЙ </vt:lpstr>
      <vt:lpstr>ОПИСАНИЕ ДОПОЛНИТЕЛЬНЫХ МЕРОПРИЯТИЙ </vt:lpstr>
      <vt:lpstr>ОЖИДАЕМЫЕ СОЦИАЛЬНО-ЭКОНОМИЧЕСКИЕ ЭФФЕКТЫ  ОТ РЕАЛИЗАЦИИ ПРОЕКТА</vt:lpstr>
      <vt:lpstr>#ЖКХменяется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</dc:title>
  <dc:creator>Камила Ризаева</dc:creator>
  <cp:lastModifiedBy>ZAM</cp:lastModifiedBy>
  <cp:revision>100</cp:revision>
  <cp:lastPrinted>2019-12-11T11:34:05Z</cp:lastPrinted>
  <dcterms:created xsi:type="dcterms:W3CDTF">2018-12-18T11:17:04Z</dcterms:created>
  <dcterms:modified xsi:type="dcterms:W3CDTF">2020-06-01T06:52:23Z</dcterms:modified>
</cp:coreProperties>
</file>